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3"/>
  </p:handoutMasterIdLst>
  <p:sldIdLst>
    <p:sldId id="298" r:id="rId2"/>
  </p:sldIdLst>
  <p:sldSz cx="9906000" cy="6858000" type="A4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2B63C"/>
    <a:srgbClr val="0070BF"/>
    <a:srgbClr val="000099"/>
    <a:srgbClr val="0170C0"/>
    <a:srgbClr val="C0FF5A"/>
    <a:srgbClr val="68B1E4"/>
    <a:srgbClr val="0C91C0"/>
    <a:srgbClr val="040468"/>
    <a:srgbClr val="4991C8"/>
    <a:srgbClr val="7FD7F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6029" autoAdjust="0"/>
    <p:restoredTop sz="94660"/>
  </p:normalViewPr>
  <p:slideViewPr>
    <p:cSldViewPr snapToGrid="0">
      <p:cViewPr>
        <p:scale>
          <a:sx n="81" d="100"/>
          <a:sy n="81" d="100"/>
        </p:scale>
        <p:origin x="-846" y="-48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handoutMaster" Target="handoutMasters/handout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7"/>
            <a:ext cx="2946443" cy="498363"/>
          </a:xfrm>
          <a:prstGeom prst="rect">
            <a:avLst/>
          </a:prstGeom>
        </p:spPr>
        <p:txBody>
          <a:bodyPr vert="horz" lIns="91403" tIns="45702" rIns="91403" bIns="4570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70" y="7"/>
            <a:ext cx="2946443" cy="498363"/>
          </a:xfrm>
          <a:prstGeom prst="rect">
            <a:avLst/>
          </a:prstGeom>
        </p:spPr>
        <p:txBody>
          <a:bodyPr vert="horz" lIns="91403" tIns="45702" rIns="91403" bIns="45702" rtlCol="0"/>
          <a:lstStyle>
            <a:lvl1pPr algn="r">
              <a:defRPr sz="1200"/>
            </a:lvl1pPr>
          </a:lstStyle>
          <a:p>
            <a:fld id="{0291D7ED-EADA-4CDE-9888-8E0F93B5D10B}" type="datetimeFigureOut">
              <a:rPr lang="en-US" smtClean="0"/>
              <a:pPr/>
              <a:t>12/19/2017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428276"/>
            <a:ext cx="2946443" cy="498363"/>
          </a:xfrm>
          <a:prstGeom prst="rect">
            <a:avLst/>
          </a:prstGeom>
        </p:spPr>
        <p:txBody>
          <a:bodyPr vert="horz" lIns="91403" tIns="45702" rIns="91403" bIns="4570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70" y="9428276"/>
            <a:ext cx="2946443" cy="498363"/>
          </a:xfrm>
          <a:prstGeom prst="rect">
            <a:avLst/>
          </a:prstGeom>
        </p:spPr>
        <p:txBody>
          <a:bodyPr vert="horz" lIns="91403" tIns="45702" rIns="91403" bIns="45702" rtlCol="0" anchor="b"/>
          <a:lstStyle>
            <a:lvl1pPr algn="r">
              <a:defRPr sz="1200"/>
            </a:lvl1pPr>
          </a:lstStyle>
          <a:p>
            <a:fld id="{ABB1261D-BE05-4361-BDF3-A4C3D4C18F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83536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 b="1">
                <a:latin typeface="TH SarabunIT๙" panose="020B0500040200020003" pitchFamily="34" charset="-34"/>
                <a:cs typeface="TH SarabunIT๙" panose="020B0500040200020003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 b="1">
                <a:latin typeface="TH SarabunIT๙" panose="020B0500040200020003" pitchFamily="34" charset="-34"/>
                <a:cs typeface="TH SarabunIT๙" panose="020B0500040200020003" pitchFamily="34" charset="-34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>
                <a:latin typeface="TH SarabunIT๙" panose="020B0500040200020003" pitchFamily="34" charset="-34"/>
                <a:cs typeface="TH SarabunIT๙" panose="020B0500040200020003" pitchFamily="34" charset="-34"/>
              </a:defRPr>
            </a:lvl1pPr>
          </a:lstStyle>
          <a:p>
            <a:fld id="{439A1604-1CF6-42C6-BC3A-FA649372F6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906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34988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6509658"/>
            <a:ext cx="9906000" cy="348343"/>
          </a:xfrm>
          <a:prstGeom prst="rect">
            <a:avLst/>
          </a:prstGeom>
          <a:solidFill>
            <a:schemeClr val="accent3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1038" y="1194253"/>
            <a:ext cx="8543925" cy="4351338"/>
          </a:xfrm>
        </p:spPr>
        <p:txBody>
          <a:bodyPr>
            <a:normAutofit/>
          </a:bodyPr>
          <a:lstStyle>
            <a:lvl1pPr>
              <a:defRPr sz="3200" b="1">
                <a:latin typeface="TH SarabunIT๙" panose="020B0500040200020003" pitchFamily="34" charset="-34"/>
                <a:cs typeface="TH SarabunIT๙" panose="020B0500040200020003" pitchFamily="34" charset="-34"/>
              </a:defRPr>
            </a:lvl1pPr>
            <a:lvl2pPr>
              <a:defRPr sz="2800" b="1">
                <a:latin typeface="TH SarabunIT๙" panose="020B0500040200020003" pitchFamily="34" charset="-34"/>
                <a:cs typeface="TH SarabunIT๙" panose="020B0500040200020003" pitchFamily="34" charset="-34"/>
              </a:defRPr>
            </a:lvl2pPr>
            <a:lvl3pPr>
              <a:defRPr sz="2400" b="1">
                <a:latin typeface="TH SarabunIT๙" panose="020B0500040200020003" pitchFamily="34" charset="-34"/>
                <a:cs typeface="TH SarabunIT๙" panose="020B0500040200020003" pitchFamily="34" charset="-34"/>
              </a:defRPr>
            </a:lvl3pPr>
            <a:lvl4pPr>
              <a:defRPr sz="2000" b="1">
                <a:latin typeface="TH SarabunIT๙" panose="020B0500040200020003" pitchFamily="34" charset="-34"/>
                <a:cs typeface="TH SarabunIT๙" panose="020B0500040200020003" pitchFamily="34" charset="-34"/>
              </a:defRPr>
            </a:lvl4pPr>
            <a:lvl5pPr>
              <a:defRPr sz="2000" b="1">
                <a:latin typeface="TH SarabunIT๙" panose="020B0500040200020003" pitchFamily="34" charset="-34"/>
                <a:cs typeface="TH SarabunIT๙" panose="020B0500040200020003" pitchFamily="34" charset="-34"/>
              </a:defRPr>
            </a:lvl5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467827" y="6480175"/>
            <a:ext cx="2228850" cy="365125"/>
          </a:xfrm>
        </p:spPr>
        <p:txBody>
          <a:bodyPr/>
          <a:lstStyle>
            <a:lvl1pPr>
              <a:defRPr sz="1600">
                <a:latin typeface="TH SarabunIT๙" panose="020B0500040200020003" pitchFamily="34" charset="-34"/>
                <a:cs typeface="TH SarabunIT๙" panose="020B0500040200020003" pitchFamily="34" charset="-34"/>
              </a:defRPr>
            </a:lvl1pPr>
          </a:lstStyle>
          <a:p>
            <a:fld id="{439A1604-1CF6-42C6-BC3A-FA649372F6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5714"/>
          <a:stretch/>
        </p:blipFill>
        <p:spPr>
          <a:xfrm>
            <a:off x="0" y="0"/>
            <a:ext cx="9906000" cy="9797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0242" y="1"/>
            <a:ext cx="6651172" cy="816429"/>
          </a:xfrm>
        </p:spPr>
        <p:txBody>
          <a:bodyPr>
            <a:normAutofit/>
          </a:bodyPr>
          <a:lstStyle>
            <a:lvl1pPr algn="ctr">
              <a:defRPr sz="4400" b="1">
                <a:solidFill>
                  <a:schemeClr val="bg1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487511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1604-1CF6-42C6-BC3A-FA649372F6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240415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1604-1CF6-42C6-BC3A-FA649372F6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31888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1604-1CF6-42C6-BC3A-FA649372F6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343750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1604-1CF6-42C6-BC3A-FA649372F6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0146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1604-1CF6-42C6-BC3A-FA649372F6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53205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1604-1CF6-42C6-BC3A-FA649372F6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55885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1604-1CF6-42C6-BC3A-FA649372F6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653696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1604-1CF6-42C6-BC3A-FA649372F6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144971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A1604-1CF6-42C6-BC3A-FA649372F6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53036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9A1604-1CF6-42C6-BC3A-FA649372F6E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336413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3754446" y="2268062"/>
            <a:ext cx="2118832" cy="198125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noAutofit/>
          </a:bodyPr>
          <a:lstStyle/>
          <a:p>
            <a:pPr algn="ctr">
              <a:lnSpc>
                <a:spcPct val="80000"/>
              </a:lnSpc>
            </a:pPr>
            <a:endParaRPr lang="en-US" sz="1600" b="1" dirty="0">
              <a:solidFill>
                <a:schemeClr val="bg1"/>
              </a:solidFill>
              <a:latin typeface="TH SarabunIT๙" panose="020B0500040200020003" pitchFamily="34" charset="-34"/>
              <a:cs typeface="TH SarabunIT๙" panose="020B0500040200020003" pitchFamily="34" charset="-34"/>
            </a:endParaRP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543" y="2006629"/>
            <a:ext cx="2773920" cy="2383743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97376" y="2380695"/>
            <a:ext cx="1831859" cy="17264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noFill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sp>
        <p:nvSpPr>
          <p:cNvPr id="23" name="Rectangle 22"/>
          <p:cNvSpPr/>
          <p:nvPr/>
        </p:nvSpPr>
        <p:spPr>
          <a:xfrm>
            <a:off x="1" y="-4451"/>
            <a:ext cx="9906000" cy="369332"/>
          </a:xfrm>
          <a:prstGeom prst="rect">
            <a:avLst/>
          </a:prstGeom>
          <a:solidFill>
            <a:srgbClr val="FDF1DF"/>
          </a:solidFill>
          <a:ln w="19050">
            <a:solidFill>
              <a:srgbClr val="CB943F"/>
            </a:solidFill>
            <a:prstDash val="sysDash"/>
          </a:ln>
        </p:spPr>
        <p:txBody>
          <a:bodyPr wrap="square" rtlCol="0">
            <a:spAutoFit/>
          </a:bodyPr>
          <a:lstStyle/>
          <a:p>
            <a:pPr algn="ctr"/>
            <a:endParaRPr lang="en-US" b="1" dirty="0">
              <a:solidFill>
                <a:srgbClr val="F19D19">
                  <a:lumMod val="50000"/>
                </a:srgb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" y="0"/>
            <a:ext cx="9905999" cy="1127333"/>
          </a:xfrm>
          <a:solidFill>
            <a:srgbClr val="0070C0"/>
          </a:solidFill>
        </p:spPr>
        <p:txBody>
          <a:bodyPr anchor="b">
            <a:noAutofit/>
          </a:bodyPr>
          <a:lstStyle/>
          <a:p>
            <a:pPr>
              <a:lnSpc>
                <a:spcPct val="100000"/>
              </a:lnSpc>
            </a:pPr>
            <a:r>
              <a:rPr lang="th-TH" sz="30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........</a:t>
            </a:r>
            <a:r>
              <a:rPr lang="th-TH" sz="3000" dirty="0" err="1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อบต.</a:t>
            </a:r>
            <a:r>
              <a:rPr lang="th-TH" sz="30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หนองบ่อ........ เชิญชวนบริจาคเงินเบี้ย</a:t>
            </a:r>
            <a:r>
              <a:rPr lang="th-TH" sz="3000" dirty="0">
                <a:solidFill>
                  <a:schemeClr val="accent5">
                    <a:lumMod val="60000"/>
                    <a:lumOff val="4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ยังชีพ</a:t>
            </a:r>
            <a:r>
              <a:rPr lang="th-TH" sz="30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ผู้สูงอายุเข้ากองทุนผู้สูงอายุ</a:t>
            </a:r>
            <a:br>
              <a:rPr lang="th-TH" sz="30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</a:br>
            <a:r>
              <a:rPr lang="th-TH" sz="3000" dirty="0" smtClean="0">
                <a:solidFill>
                  <a:schemeClr val="accent5">
                    <a:lumMod val="60000"/>
                    <a:lumOff val="40000"/>
                  </a:scheme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เพื่อช่วยเหลือผู้สูงอายุที่มีรายได้น้อย</a:t>
            </a:r>
            <a:endParaRPr lang="th-TH" sz="3000" dirty="0">
              <a:solidFill>
                <a:schemeClr val="accent5">
                  <a:lumMod val="60000"/>
                  <a:lumOff val="40000"/>
                </a:scheme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36011" y="4671982"/>
            <a:ext cx="4538494" cy="1505026"/>
          </a:xfrm>
          <a:prstGeom prst="rect">
            <a:avLst/>
          </a:prstGeom>
          <a:solidFill>
            <a:srgbClr val="FDF1DF"/>
          </a:solidFill>
          <a:ln w="19050">
            <a:solidFill>
              <a:srgbClr val="CB943F"/>
            </a:solidFill>
            <a:prstDash val="solid"/>
          </a:ln>
        </p:spPr>
        <p:txBody>
          <a:bodyPr wrap="square" rtlCol="0">
            <a:noAutofit/>
          </a:bodyPr>
          <a:lstStyle/>
          <a:p>
            <a:pPr algn="ctr">
              <a:lnSpc>
                <a:spcPct val="85000"/>
              </a:lnSpc>
            </a:pPr>
            <a:endParaRPr lang="th-TH" b="1" dirty="0" smtClean="0">
              <a:solidFill>
                <a:srgbClr val="F19D19">
                  <a:lumMod val="50000"/>
                </a:srgb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>
              <a:lnSpc>
                <a:spcPct val="85000"/>
              </a:lnSpc>
            </a:pPr>
            <a:r>
              <a:rPr lang="th-TH" b="1" dirty="0" smtClean="0">
                <a:solidFill>
                  <a:srgbClr val="F19D19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ติดต่อ </a:t>
            </a:r>
            <a:r>
              <a:rPr lang="th-TH" sz="2400" b="1" dirty="0" smtClean="0">
                <a:solidFill>
                  <a:srgbClr val="F19D19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ขอบริจาคเบี้ยยังชีพผู้สูงอายุ</a:t>
            </a:r>
            <a:endParaRPr lang="en-US" b="1" dirty="0" smtClean="0">
              <a:solidFill>
                <a:srgbClr val="F19D19">
                  <a:lumMod val="50000"/>
                </a:srgbClr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algn="ctr">
              <a:lnSpc>
                <a:spcPct val="85000"/>
              </a:lnSpc>
            </a:pPr>
            <a:r>
              <a:rPr lang="th-TH" b="1" dirty="0" smtClean="0">
                <a:solidFill>
                  <a:srgbClr val="F19D19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โดยนำบัตรประจำตัวประชาชนมาที่หน่วยงานที่ท่านได้ลงทะเบียน</a:t>
            </a:r>
          </a:p>
          <a:p>
            <a:pPr algn="ctr">
              <a:lnSpc>
                <a:spcPct val="85000"/>
              </a:lnSpc>
            </a:pPr>
            <a:r>
              <a:rPr lang="th-TH" b="1" dirty="0" smtClean="0">
                <a:solidFill>
                  <a:srgbClr val="F19D19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รับเบี้ยยังชีพ</a:t>
            </a:r>
            <a:r>
              <a:rPr lang="th-TH" b="1" smtClean="0">
                <a:solidFill>
                  <a:srgbClr val="F19D19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ไว้ </a:t>
            </a:r>
            <a:r>
              <a:rPr lang="th-TH" b="1">
                <a:solidFill>
                  <a:srgbClr val="F19D19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b="1" smtClean="0">
                <a:solidFill>
                  <a:srgbClr val="F19D19">
                    <a:lumMod val="50000"/>
                  </a:srgbClr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ได้แก่   </a:t>
            </a:r>
            <a:r>
              <a:rPr lang="th-TH" sz="2000" b="1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</a:t>
            </a:r>
            <a:r>
              <a:rPr lang="th-TH" sz="2000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ที่ทำการ  </a:t>
            </a:r>
            <a:r>
              <a:rPr lang="th-TH" sz="2000" b="1" dirty="0" err="1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อบต.</a:t>
            </a:r>
            <a:r>
              <a:rPr lang="th-TH" sz="2000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หนองบ่อ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795710" y="4667179"/>
            <a:ext cx="2285577" cy="1509829"/>
          </a:xfrm>
          <a:prstGeom prst="rect">
            <a:avLst/>
          </a:prstGeom>
          <a:ln w="19050">
            <a:solidFill>
              <a:srgbClr val="CB943F"/>
            </a:solidFill>
            <a:prstDash val="solid"/>
          </a:ln>
        </p:spPr>
        <p:txBody>
          <a:bodyPr wrap="square" anchor="t">
            <a:noAutofit/>
          </a:bodyPr>
          <a:lstStyle/>
          <a:p>
            <a:pPr>
              <a:lnSpc>
                <a:spcPct val="90000"/>
              </a:lnSpc>
            </a:pPr>
            <a:r>
              <a:rPr lang="th-TH" sz="2000" b="1" dirty="0" smtClean="0">
                <a:solidFill>
                  <a:srgbClr val="976A2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    </a:t>
            </a:r>
            <a:r>
              <a:rPr lang="th-TH" sz="2000" b="1" u="sng" dirty="0" smtClean="0">
                <a:solidFill>
                  <a:srgbClr val="976A2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ผู้บริจาคจะได้รับ</a:t>
            </a:r>
            <a:r>
              <a:rPr lang="th-TH" sz="2000" b="1" dirty="0" smtClean="0">
                <a:solidFill>
                  <a:srgbClr val="976A2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*</a:t>
            </a:r>
            <a:endParaRPr lang="th-TH" sz="2000" b="1" u="sng" dirty="0" smtClean="0">
              <a:solidFill>
                <a:srgbClr val="976A2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  <a:p>
            <a:pPr marL="233363" indent="-233363">
              <a:lnSpc>
                <a:spcPct val="90000"/>
              </a:lnSpc>
              <a:buClr>
                <a:srgbClr val="F19D19">
                  <a:lumMod val="50000"/>
                </a:srgbClr>
              </a:buClr>
              <a:buSzPct val="80000"/>
              <a:buFont typeface="Wingdings" panose="05000000000000000000" pitchFamily="2" charset="2"/>
              <a:buChar char="v"/>
            </a:pPr>
            <a:r>
              <a:rPr lang="th-TH" sz="2000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เหรียญ</a:t>
            </a:r>
            <a:r>
              <a:rPr lang="th-TH" sz="20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เชิดชู</a:t>
            </a:r>
            <a:r>
              <a:rPr lang="th-TH" sz="2000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เกียรติ</a:t>
            </a:r>
          </a:p>
          <a:p>
            <a:pPr marL="233363" indent="-233363">
              <a:lnSpc>
                <a:spcPct val="90000"/>
              </a:lnSpc>
              <a:buClr>
                <a:srgbClr val="F19D19">
                  <a:lumMod val="50000"/>
                </a:srgbClr>
              </a:buClr>
              <a:buSzPct val="80000"/>
              <a:buFont typeface="Wingdings" panose="05000000000000000000" pitchFamily="2" charset="2"/>
              <a:buChar char="v"/>
            </a:pPr>
            <a:r>
              <a:rPr lang="th-TH" sz="2000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หักลดหย่อนภาษี 1 เท่า    ตามหลักเกณฑ์ที่กำหนด</a:t>
            </a:r>
          </a:p>
          <a:p>
            <a:pPr>
              <a:lnSpc>
                <a:spcPct val="90000"/>
              </a:lnSpc>
              <a:buClr>
                <a:srgbClr val="F19D19">
                  <a:lumMod val="50000"/>
                </a:srgbClr>
              </a:buClr>
            </a:pPr>
            <a:r>
              <a:rPr lang="th-TH" sz="1400" dirty="0" smtClean="0">
                <a:solidFill>
                  <a:srgbClr val="976A29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* กระทรวงการพัฒนาสังคมฯ จะจัดส่งเหรียญและใบเสร็จรับเงินให้แก่ผู้บริจาคในภายหลัง</a:t>
            </a:r>
            <a:endParaRPr lang="th-TH" sz="1400" dirty="0">
              <a:solidFill>
                <a:srgbClr val="976A29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20301" y="4695731"/>
            <a:ext cx="488611" cy="551953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4284305" y="1101178"/>
            <a:ext cx="6220046" cy="1137333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th-TH" sz="3200" b="1" dirty="0">
                <a:solidFill>
                  <a:srgbClr val="7D5008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</a:t>
            </a:r>
            <a:r>
              <a:rPr lang="th-TH" sz="3200" b="1" dirty="0" smtClean="0">
                <a:solidFill>
                  <a:srgbClr val="7D5008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งินบริจาค  </a:t>
            </a:r>
            <a:r>
              <a:rPr lang="th-TH" sz="2200" b="1" dirty="0" smtClean="0">
                <a:solidFill>
                  <a:srgbClr val="7D5008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จะนำมาจ่ายเป็น</a:t>
            </a:r>
          </a:p>
          <a:p>
            <a:pPr algn="ctr">
              <a:lnSpc>
                <a:spcPct val="80000"/>
              </a:lnSpc>
            </a:pPr>
            <a:r>
              <a:rPr lang="th-TH" sz="24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เงินช่วยเหลือ</a:t>
            </a:r>
            <a:r>
              <a:rPr lang="th-TH" sz="2400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ให้แก่ผู้สูงอายุ</a:t>
            </a:r>
            <a:r>
              <a:rPr lang="th-TH" sz="24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ที่มีรายได้</a:t>
            </a:r>
            <a:r>
              <a:rPr lang="th-TH" sz="2400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น้อย</a:t>
            </a:r>
          </a:p>
          <a:p>
            <a:pPr algn="ctr">
              <a:lnSpc>
                <a:spcPct val="80000"/>
              </a:lnSpc>
            </a:pPr>
            <a:r>
              <a:rPr lang="th-TH" sz="20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ในโครงการลงทะเบียนเพื่อสวัสดิการแห่งรัฐ ผ่านบัตรสวัสดิการแห่งรัฐ</a:t>
            </a:r>
          </a:p>
        </p:txBody>
      </p:sp>
      <p:sp>
        <p:nvSpPr>
          <p:cNvPr id="32" name="Title 3"/>
          <p:cNvSpPr txBox="1">
            <a:spLocks/>
          </p:cNvSpPr>
          <p:nvPr/>
        </p:nvSpPr>
        <p:spPr>
          <a:xfrm>
            <a:off x="0" y="6275950"/>
            <a:ext cx="9905999" cy="580157"/>
          </a:xfrm>
          <a:prstGeom prst="rect">
            <a:avLst/>
          </a:prstGeom>
          <a:solidFill>
            <a:schemeClr val="accent6">
              <a:lumMod val="50000"/>
            </a:schemeClr>
          </a:solidFill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bg1"/>
                </a:solidFill>
                <a:latin typeface="TH SarabunIT๙" panose="020B0500040200020003" pitchFamily="34" charset="-34"/>
                <a:ea typeface="+mj-ea"/>
                <a:cs typeface="TH SarabunIT๙" panose="020B0500040200020003" pitchFamily="34" charset="-34"/>
              </a:defRPr>
            </a:lvl1pPr>
          </a:lstStyle>
          <a:p>
            <a:pPr>
              <a:lnSpc>
                <a:spcPct val="100000"/>
              </a:lnSpc>
            </a:pPr>
            <a:r>
              <a:rPr lang="th-TH" sz="2400" dirty="0" smtClean="0">
                <a:solidFill>
                  <a:prstClr val="white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บริจาคเบี้ยยังชีพผู้สูงอายุวันนี้... ท่านจะเป็นส่วนหนึ่งในการช่วยเหลือผู้สูงอายุที่มีรายได้น้อยกว่า 3 ล้านคนทั่วประเทศ</a:t>
            </a:r>
            <a:endParaRPr lang="th-TH" sz="2400" dirty="0">
              <a:solidFill>
                <a:prstClr val="white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sp>
        <p:nvSpPr>
          <p:cNvPr id="5" name="Oval Callout 4"/>
          <p:cNvSpPr/>
          <p:nvPr/>
        </p:nvSpPr>
        <p:spPr>
          <a:xfrm>
            <a:off x="432269" y="1234585"/>
            <a:ext cx="3505603" cy="772043"/>
          </a:xfrm>
          <a:prstGeom prst="wedgeEllipseCallout">
            <a:avLst>
              <a:gd name="adj1" fmla="val -32523"/>
              <a:gd name="adj2" fmla="val 99300"/>
            </a:avLst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h-TH" sz="2400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“บริจาค</a:t>
            </a:r>
            <a:r>
              <a:rPr lang="th-TH" sz="24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เบี้ยยังชีพกัน</a:t>
            </a:r>
            <a:r>
              <a:rPr lang="th-TH" sz="2400" b="1" dirty="0" smtClean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เถอะ”</a:t>
            </a:r>
            <a:endParaRPr lang="en-US" sz="2400" b="1" dirty="0">
              <a:solidFill>
                <a:srgbClr val="0070C0"/>
              </a:solidFill>
              <a:latin typeface="TH SarabunPSK" panose="020B0500040200020003" pitchFamily="34" charset="-34"/>
              <a:cs typeface="TH SarabunPSK" panose="020B0500040200020003" pitchFamily="34" charset="-34"/>
            </a:endParaRPr>
          </a:p>
        </p:txBody>
      </p:sp>
      <p:pic>
        <p:nvPicPr>
          <p:cNvPr id="35" name="Picture 28" descr="ผลการค้นหารูปภาพสำหรับ เงินบาท icon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63844" y="3498059"/>
            <a:ext cx="733239" cy="403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28" descr="ผลการค้นหารูปภาพสำหรับ เงินบาท ic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62438" y="3002398"/>
            <a:ext cx="978955" cy="538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7" name="Picture 28" descr="ผลการค้นหารูปภาพสำหรับ เงินบาท ic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407934" y="2523966"/>
            <a:ext cx="1177818" cy="64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8" descr="ผลการค้นหารูปภาพสำหรับ เงินบาท ic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89110" y="2950666"/>
            <a:ext cx="1097609" cy="6036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8" descr="ผลการค้นหารูปภาพสำหรับ เงินบาท ic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87553" y="2499502"/>
            <a:ext cx="1161884" cy="63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4" name="TextBox 43"/>
          <p:cNvSpPr txBox="1"/>
          <p:nvPr/>
        </p:nvSpPr>
        <p:spPr>
          <a:xfrm>
            <a:off x="7091192" y="3687045"/>
            <a:ext cx="2853093" cy="551640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th-TH" sz="1600" b="1" dirty="0" smtClean="0">
                <a:solidFill>
                  <a:srgbClr val="CA459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ผู้สูงอายุ</a:t>
            </a:r>
            <a:r>
              <a:rPr lang="th-TH" sz="1600" b="1" dirty="0">
                <a:solidFill>
                  <a:srgbClr val="CA459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ที่มีรายได้</a:t>
            </a:r>
            <a:r>
              <a:rPr lang="th-TH" sz="1600" b="1" dirty="0" smtClean="0">
                <a:solidFill>
                  <a:srgbClr val="CA459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น้อย</a:t>
            </a:r>
          </a:p>
          <a:p>
            <a:pPr algn="ctr">
              <a:lnSpc>
                <a:spcPct val="80000"/>
              </a:lnSpc>
            </a:pPr>
            <a:r>
              <a:rPr lang="th-TH" sz="1600" b="1" dirty="0" smtClean="0">
                <a:solidFill>
                  <a:srgbClr val="CA459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ที่อยู่ใน</a:t>
            </a:r>
            <a:r>
              <a:rPr lang="th-TH" sz="1600" b="1" dirty="0">
                <a:solidFill>
                  <a:srgbClr val="CA4596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โครงการลงทะเบียนเพื่อสวัสดิการแห่งรัฐ</a:t>
            </a:r>
          </a:p>
        </p:txBody>
      </p:sp>
      <p:cxnSp>
        <p:nvCxnSpPr>
          <p:cNvPr id="46" name="Straight Connector 45"/>
          <p:cNvCxnSpPr/>
          <p:nvPr/>
        </p:nvCxnSpPr>
        <p:spPr>
          <a:xfrm>
            <a:off x="0" y="6345987"/>
            <a:ext cx="9906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Picture 4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245054">
            <a:off x="6558520" y="3349926"/>
            <a:ext cx="776147" cy="46568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48" name="Heart 47"/>
          <p:cNvSpPr/>
          <p:nvPr/>
        </p:nvSpPr>
        <p:spPr>
          <a:xfrm rot="20667990">
            <a:off x="7546201" y="4510753"/>
            <a:ext cx="1684857" cy="980441"/>
          </a:xfrm>
          <a:prstGeom prst="heart">
            <a:avLst/>
          </a:prstGeom>
          <a:solidFill>
            <a:srgbClr val="FFC1FF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 rot="20665426">
            <a:off x="7471920" y="4765895"/>
            <a:ext cx="207078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2200" b="1" i="1" dirty="0" smtClean="0">
                <a:solidFill>
                  <a:srgbClr val="BC3689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..อิ่มใจผู้ให้</a:t>
            </a:r>
          </a:p>
          <a:p>
            <a:pPr algn="ctr"/>
            <a:r>
              <a:rPr lang="th-TH" sz="2200" b="1" i="1" dirty="0" smtClean="0">
                <a:solidFill>
                  <a:srgbClr val="BC3689"/>
                </a:solidFill>
                <a:latin typeface="TH Kodchasal" panose="02000506000000020004" pitchFamily="2" charset="-34"/>
                <a:cs typeface="TH Kodchasal" panose="02000506000000020004" pitchFamily="2" charset="-34"/>
              </a:rPr>
              <a:t>สุขใจผู้รับ..</a:t>
            </a:r>
            <a:endParaRPr lang="en-US" sz="2200" b="1" i="1" dirty="0">
              <a:solidFill>
                <a:srgbClr val="BC3689"/>
              </a:solidFill>
              <a:latin typeface="TH Kodchasal" panose="02000506000000020004" pitchFamily="2" charset="-34"/>
              <a:cs typeface="TH Kodchasal" panose="02000506000000020004" pitchFamily="2" charset="-34"/>
            </a:endParaRPr>
          </a:p>
        </p:txBody>
      </p:sp>
      <p:pic>
        <p:nvPicPr>
          <p:cNvPr id="60" name="Picture 59"/>
          <p:cNvPicPr>
            <a:picLocks noChangeAspect="1"/>
          </p:cNvPicPr>
          <p:nvPr/>
        </p:nvPicPr>
        <p:blipFill rotWithShape="1">
          <a:blip r:embed="rId7"/>
          <a:srcRect l="6684" t="27711" r="66647" b="7609"/>
          <a:stretch/>
        </p:blipFill>
        <p:spPr>
          <a:xfrm>
            <a:off x="7550013" y="2544776"/>
            <a:ext cx="878276" cy="1181682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 rotWithShape="1">
          <a:blip r:embed="rId7"/>
          <a:srcRect l="64870" t="29460" r="4824" b="9356"/>
          <a:stretch/>
        </p:blipFill>
        <p:spPr>
          <a:xfrm>
            <a:off x="8428289" y="2600040"/>
            <a:ext cx="992826" cy="1111965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6834237" y="5714401"/>
            <a:ext cx="3367001" cy="333708"/>
          </a:xfrm>
          <a:prstGeom prst="round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th-TH" sz="1600" b="1" dirty="0">
                <a:solidFill>
                  <a:srgbClr val="0070C0"/>
                </a:solidFill>
                <a:latin typeface="TH SarabunPSK" panose="020B0500040200020003" pitchFamily="34" charset="-34"/>
                <a:cs typeface="TH SarabunPSK" panose="020B0500040200020003" pitchFamily="34" charset="-34"/>
              </a:rPr>
              <a:t>แจ้งบริจาคได้ตั้งแต่ 1 ธันวาคม 2560 เป็นต้นไป</a:t>
            </a:r>
          </a:p>
        </p:txBody>
      </p:sp>
    </p:spTree>
    <p:extLst>
      <p:ext uri="{BB962C8B-B14F-4D97-AF65-F5344CB8AC3E}">
        <p14:creationId xmlns:p14="http://schemas.microsoft.com/office/powerpoint/2010/main" xmlns="" val="3693432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AE6F2518-B084-4896-AF52-66CC2144AA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4956</TotalTime>
  <Words>174</Words>
  <Application>Microsoft Office PowerPoint</Application>
  <PresentationFormat>กระดาษ A4 (210x297 มม.)</PresentationFormat>
  <Paragraphs>19</Paragraphs>
  <Slides>1</Slides>
  <Notes>0</Notes>
  <HiddenSlides>0</HiddenSlides>
  <MMClips>0</MMClips>
  <ScaleCrop>false</ScaleCrop>
  <HeadingPairs>
    <vt:vector size="4" baseType="variant"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</vt:i4>
      </vt:variant>
    </vt:vector>
  </HeadingPairs>
  <TitlesOfParts>
    <vt:vector size="2" baseType="lpstr">
      <vt:lpstr>1_Office Theme</vt:lpstr>
      <vt:lpstr>........อบต.หนองบ่อ........ เชิญชวนบริจาคเงินเบี้ยยังชีพผู้สูงอายุเข้ากองทุนผู้สูงอายุ เพื่อช่วยเหลือผู้สูงอายุที่มีรายได้น้อย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Bellor</dc:creator>
  <cp:lastModifiedBy>Windows User</cp:lastModifiedBy>
  <cp:revision>535</cp:revision>
  <cp:lastPrinted>2017-11-28T07:19:16Z</cp:lastPrinted>
  <dcterms:created xsi:type="dcterms:W3CDTF">2017-01-05T11:39:30Z</dcterms:created>
  <dcterms:modified xsi:type="dcterms:W3CDTF">2017-12-19T04:49:44Z</dcterms:modified>
</cp:coreProperties>
</file>